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70" r:id="rId5"/>
    <p:sldId id="271" r:id="rId6"/>
    <p:sldId id="272" r:id="rId7"/>
    <p:sldId id="273" r:id="rId8"/>
    <p:sldId id="263" r:id="rId9"/>
    <p:sldId id="269" r:id="rId10"/>
    <p:sldId id="274" r:id="rId11"/>
    <p:sldId id="268" r:id="rId12"/>
    <p:sldId id="258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CEFF"/>
    <a:srgbClr val="FF3399"/>
    <a:srgbClr val="CC3399"/>
    <a:srgbClr val="70AC2E"/>
    <a:srgbClr val="C19FFF"/>
    <a:srgbClr val="CAB4EA"/>
    <a:srgbClr val="D3B5E9"/>
    <a:srgbClr val="D68B1C"/>
    <a:srgbClr val="FFE0A3"/>
    <a:srgbClr val="D000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965" y="4345230"/>
            <a:ext cx="7772400" cy="9162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5" y="5261460"/>
            <a:ext cx="6400800" cy="610820"/>
          </a:xfrm>
        </p:spPr>
        <p:txBody>
          <a:bodyPr>
            <a:normAutofit/>
          </a:bodyPr>
          <a:lstStyle>
            <a:lvl1pPr marL="0" indent="0" algn="l">
              <a:buNone/>
              <a:defRPr sz="2600">
                <a:solidFill>
                  <a:srgbClr val="43CE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291130"/>
            <a:ext cx="8229600" cy="45811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43C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901950"/>
            <a:ext cx="8229600" cy="3766098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0605" y="527605"/>
            <a:ext cx="7016195" cy="61082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43C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0605" y="1291130"/>
            <a:ext cx="7016195" cy="4275740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1138425"/>
            <a:ext cx="8229600" cy="61082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43C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1670" y="1730202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670" y="2360065"/>
            <a:ext cx="4040188" cy="303505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6790" y="1730202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6790" y="2360065"/>
            <a:ext cx="4041775" cy="303505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5/31/2021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5/31/2021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5/31/2021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ata.org/en/iata-repository/publications/economic-reports/" TargetMode="External"/><Relationship Id="rId3" Type="http://schemas.openxmlformats.org/officeDocument/2006/relationships/slideLayout" Target="../slideLayouts/slideLayout6.xml"/><Relationship Id="rId7" Type="http://schemas.openxmlformats.org/officeDocument/2006/relationships/hyperlink" Target="https://www.airlines.org/dataset/safety-record-of-u-s-air-carriers/" TargetMode="External"/><Relationship Id="rId12" Type="http://schemas.openxmlformats.org/officeDocument/2006/relationships/image" Target="../media/image3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hyperlink" Target="https://www.baaa-acro.com/statistics/death-rate-per-year" TargetMode="External"/><Relationship Id="rId11" Type="http://schemas.openxmlformats.org/officeDocument/2006/relationships/hyperlink" Target="https://www.iata.org/en/iata%20repository/pressroom/fact-sheets/industrystatistic" TargetMode="External"/><Relationship Id="rId5" Type="http://schemas.openxmlformats.org/officeDocument/2006/relationships/hyperlink" Target="https://aviation-safety.net/database/" TargetMode="External"/><Relationship Id="rId10" Type="http://schemas.openxmlformats.org/officeDocument/2006/relationships/hyperlink" Target="https://www.bts.gov/content/transportation-fatalities-mode" TargetMode="External"/><Relationship Id="rId4" Type="http://schemas.openxmlformats.org/officeDocument/2006/relationships/hyperlink" Target="https://github.com/fivethirtyeight/data/tree/master/airline-safety" TargetMode="External"/><Relationship Id="rId9" Type="http://schemas.openxmlformats.org/officeDocument/2006/relationships/hyperlink" Target="https://cdan.dot.gov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Airline Safety Concerns &amp; Covid-19 Impacts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5" y="5261459"/>
            <a:ext cx="6400800" cy="1068936"/>
          </a:xfrm>
        </p:spPr>
        <p:txBody>
          <a:bodyPr>
            <a:normAutofit/>
          </a:bodyPr>
          <a:lstStyle/>
          <a:p>
            <a:r>
              <a:rPr lang="en-US" dirty="0"/>
              <a:t>DSC640 – Data Presentation &amp; Visualization</a:t>
            </a:r>
            <a:br>
              <a:rPr lang="en-US" dirty="0"/>
            </a:br>
            <a:r>
              <a:rPr lang="en-US" dirty="0"/>
              <a:t>Sanjay </a:t>
            </a:r>
            <a:r>
              <a:rPr lang="en-US" dirty="0" err="1"/>
              <a:t>Jaras</a:t>
            </a:r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06C51B9-138B-468C-B9B1-05A86870FA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46"/>
    </mc:Choice>
    <mc:Fallback>
      <p:transition spd="slow" advTm="146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138425"/>
            <a:ext cx="8831270" cy="458115"/>
          </a:xfrm>
        </p:spPr>
        <p:txBody>
          <a:bodyPr>
            <a:normAutofit/>
          </a:bodyPr>
          <a:lstStyle/>
          <a:p>
            <a:r>
              <a:rPr lang="en-US" sz="2400" dirty="0"/>
              <a:t>Conclusion: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17C0BC9-43E4-43D2-BA78-F5AA798F88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69964" y="1763716"/>
            <a:ext cx="8172365" cy="4261269"/>
          </a:xfrm>
        </p:spPr>
        <p:txBody>
          <a:bodyPr>
            <a:noAutofit/>
          </a:bodyPr>
          <a:lstStyle/>
          <a:p>
            <a:r>
              <a:rPr lang="en-US" sz="2000" dirty="0"/>
              <a:t>There is huge drop in passenger volume in year 2020.</a:t>
            </a:r>
          </a:p>
          <a:p>
            <a:r>
              <a:rPr lang="en-US" sz="2000" dirty="0"/>
              <a:t>Due to Covid-19 &amp; travel restrictions, Global Airline industry saw huge $118 billion loss in year 2020.</a:t>
            </a:r>
          </a:p>
          <a:p>
            <a:r>
              <a:rPr lang="en-US" sz="2000" dirty="0"/>
              <a:t>As compared to other modes of transport, airline industry has lowest fatality rate.</a:t>
            </a:r>
          </a:p>
          <a:p>
            <a:r>
              <a:rPr lang="en-US" sz="2000" dirty="0"/>
              <a:t>The accident and fatality trend for aviation industry is showing downward trend.</a:t>
            </a:r>
          </a:p>
          <a:p>
            <a:r>
              <a:rPr lang="en-US" sz="2000" dirty="0"/>
              <a:t>Aviation industry is continuously working on improving safety. </a:t>
            </a:r>
          </a:p>
          <a:p>
            <a:r>
              <a:rPr lang="en-US" sz="2000" dirty="0"/>
              <a:t>Airline industry is going through tough times with heavy loss and safety concerns.</a:t>
            </a:r>
          </a:p>
          <a:p>
            <a:r>
              <a:rPr lang="en-US" sz="2000" dirty="0"/>
              <a:t>It needs our support and trust to come on track again.</a:t>
            </a:r>
          </a:p>
          <a:p>
            <a:endParaRPr lang="en-US" sz="18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2924321-F670-4FD9-9781-066B95CAD2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463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275"/>
    </mc:Choice>
    <mc:Fallback>
      <p:transition spd="slow" advTm="242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6258" y="1138425"/>
            <a:ext cx="8229600" cy="610820"/>
          </a:xfrm>
        </p:spPr>
        <p:txBody>
          <a:bodyPr>
            <a:normAutofit fontScale="90000"/>
          </a:bodyPr>
          <a:lstStyle/>
          <a:p>
            <a:r>
              <a:rPr lang="en-US" dirty="0"/>
              <a:t>Sources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21965" y="1765605"/>
            <a:ext cx="8478480" cy="3495855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Airline Safety: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https://github.com/fivethirtyeight/data/tree/master/airline-safety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Aviation Safety: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https://aviation-safety.net/database/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Bureau of Aircraft Accident Archives: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https://www.baaa-acro.com/statistics/death-rate-per-year</a:t>
            </a:r>
            <a:endParaRPr lang="en-US" sz="18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Airline of America: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https://www.airlines.org/dataset/safety-record-of-u-s-air-carriers/#</a:t>
            </a:r>
            <a:endParaRPr lang="en-US" sz="18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Industry Statistics: </a:t>
            </a:r>
            <a:r>
              <a:rPr lang="en-US" sz="1800" u="sng" dirty="0">
                <a:solidFill>
                  <a:srgbClr val="0563C1"/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https://www.iata.org/en/iata-repository/publications/economic-reports/</a:t>
            </a:r>
            <a:endParaRPr lang="en-US" sz="1800" u="sng" dirty="0">
              <a:solidFill>
                <a:srgbClr val="0563C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National Highway Traffic Safety Administration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Industry Statistics: </a:t>
            </a:r>
            <a:r>
              <a:rPr lang="en-US" sz="1800" u="sng" dirty="0">
                <a:solidFill>
                  <a:srgbClr val="0563C1"/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9"/>
              </a:rPr>
              <a:t>https://cdan.dot.gov/</a:t>
            </a:r>
            <a:endParaRPr lang="en-US" sz="1800" u="sng" dirty="0">
              <a:solidFill>
                <a:srgbClr val="0563C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/>
              <a:t>National Transportation Statistics - </a:t>
            </a:r>
            <a:r>
              <a:rPr lang="en-US" sz="1800" dirty="0">
                <a:hlinkClick r:id="rId10"/>
              </a:rPr>
              <a:t>https://www.bts.gov/content/transportation-fatalities-mode</a:t>
            </a:r>
            <a:endParaRPr lang="en-US" sz="1800" dirty="0"/>
          </a:p>
          <a:p>
            <a:r>
              <a:rPr lang="en-US" sz="1800" dirty="0"/>
              <a:t>Industry Statistics: </a:t>
            </a:r>
            <a:r>
              <a:rPr lang="en-US" sz="1800" dirty="0">
                <a:hlinkClick r:id="rId11"/>
              </a:rPr>
              <a:t>https://www.iata.org/en/iata repository/pressroom/fact-sheets/</a:t>
            </a:r>
            <a:r>
              <a:rPr lang="en-US" sz="1800" dirty="0" err="1">
                <a:hlinkClick r:id="rId11"/>
              </a:rPr>
              <a:t>industrystatistic</a:t>
            </a:r>
            <a:endParaRPr lang="en-US" sz="1800" dirty="0"/>
          </a:p>
          <a:p>
            <a:endParaRPr lang="en-US" sz="1800" dirty="0"/>
          </a:p>
          <a:p>
            <a:endParaRPr lang="en-US" sz="1800" u="sng" dirty="0">
              <a:solidFill>
                <a:srgbClr val="0563C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u="sng" dirty="0">
              <a:solidFill>
                <a:srgbClr val="0563C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B2B2830-ACC6-4613-87B4-A81635D69E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588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39"/>
    </mc:Choice>
    <mc:Fallback>
      <p:transition spd="slow" advTm="6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1670" y="2818180"/>
            <a:ext cx="8229600" cy="137434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Thank You !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01AAC2A-E266-41C6-8521-A3284AB32A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41"/>
    </mc:Choice>
    <mc:Fallback>
      <p:transition spd="slow" advTm="4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901949"/>
            <a:ext cx="8229600" cy="442844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spcBef>
                <a:spcPct val="0"/>
              </a:spcBef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</a:pPr>
            <a:r>
              <a:rPr lang="en-US" altLang="en-US" sz="2200" dirty="0">
                <a:latin typeface="Times New Roman" panose="02020603050405020304" pitchFamily="18" charset="0"/>
              </a:rPr>
              <a:t>Due to Covid-19 &amp; travel restrictions, the airline industry is going through tough times.</a:t>
            </a:r>
          </a:p>
          <a:p>
            <a:pPr>
              <a:lnSpc>
                <a:spcPct val="150000"/>
              </a:lnSpc>
              <a:spcBef>
                <a:spcPct val="0"/>
              </a:spcBef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</a:pPr>
            <a:r>
              <a:rPr lang="en-US" altLang="en-US" sz="2200" dirty="0">
                <a:latin typeface="Times New Roman" panose="02020603050405020304" pitchFamily="18" charset="0"/>
              </a:rPr>
              <a:t>Due to recent unfortunate airline crashes, the media has been promoting statistics stating air is no longer a safe way to travel. </a:t>
            </a:r>
          </a:p>
          <a:p>
            <a:pPr>
              <a:lnSpc>
                <a:spcPct val="150000"/>
              </a:lnSpc>
              <a:spcBef>
                <a:spcPct val="0"/>
              </a:spcBef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</a:pPr>
            <a:r>
              <a:rPr lang="en-US" altLang="en-US" sz="2200" dirty="0">
                <a:latin typeface="Times New Roman" panose="02020603050405020304" pitchFamily="18" charset="0"/>
              </a:rPr>
              <a:t>The news and media outlets have been bombarding the public with reports and figures about the trends of airline safety and that things are not looking good. </a:t>
            </a:r>
          </a:p>
          <a:p>
            <a:pPr>
              <a:lnSpc>
                <a:spcPct val="150000"/>
              </a:lnSpc>
              <a:spcBef>
                <a:spcPct val="0"/>
              </a:spcBef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</a:pPr>
            <a:r>
              <a:rPr lang="en-US" altLang="en-US" sz="2200" dirty="0">
                <a:latin typeface="Times New Roman" panose="02020603050405020304" pitchFamily="18" charset="0"/>
              </a:rPr>
              <a:t>Air travel was previously thought as the safest way to travel, especially when compared to automobiles, is now being presented as one of the most dangerous to the public. </a:t>
            </a:r>
          </a:p>
          <a:p>
            <a:pPr>
              <a:lnSpc>
                <a:spcPct val="150000"/>
              </a:lnSpc>
              <a:spcBef>
                <a:spcPct val="0"/>
              </a:spcBef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</a:pPr>
            <a:r>
              <a:rPr lang="en-US" altLang="en-US" sz="2200" dirty="0">
                <a:latin typeface="Times New Roman" panose="02020603050405020304" pitchFamily="18" charset="0"/>
              </a:rPr>
              <a:t>Based on data we tried to showcase the COVID-19 impacts &amp; answer safety questions based on data available.</a:t>
            </a:r>
            <a:endParaRPr lang="en-US" sz="2200" dirty="0"/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2B8AAB4-EE32-4FC6-A115-FBDEC07662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171"/>
    </mc:Choice>
    <mc:Fallback>
      <p:transition spd="slow" advTm="491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1670" y="861957"/>
            <a:ext cx="8229600" cy="916230"/>
          </a:xfrm>
        </p:spPr>
        <p:txBody>
          <a:bodyPr>
            <a:normAutofit/>
          </a:bodyPr>
          <a:lstStyle/>
          <a:p>
            <a:r>
              <a:rPr lang="en-US" sz="2400" dirty="0"/>
              <a:t>Covid-19 Impact – Low Passenger Volume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17C0BC9-43E4-43D2-BA78-F5AA798F88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09870" y="2360065"/>
            <a:ext cx="2434129" cy="303505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The number of air passengers increased consistently from the year 2000 through 2019 from </a:t>
            </a:r>
            <a:r>
              <a:rPr lang="en-US" sz="1800" u="sng" dirty="0">
                <a:solidFill>
                  <a:schemeClr val="tx2">
                    <a:lumMod val="50000"/>
                  </a:schemeClr>
                </a:solidFill>
              </a:rPr>
              <a:t>1.38 billion to 4.54</a:t>
            </a:r>
            <a:r>
              <a:rPr lang="en-US" sz="1800" dirty="0"/>
              <a:t>. The number of air passengers traveled in the year 2020 is </a:t>
            </a:r>
            <a:r>
              <a:rPr lang="en-US" sz="1800" u="sng" dirty="0">
                <a:solidFill>
                  <a:schemeClr val="tx2">
                    <a:lumMod val="50000"/>
                  </a:schemeClr>
                </a:solidFill>
              </a:rPr>
              <a:t>dropped to 1.79 billion</a:t>
            </a:r>
            <a:r>
              <a:rPr lang="en-US" sz="1800" dirty="0"/>
              <a:t> in contrast to the 4.9 billion estimated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B8AB0B-BE67-497B-B0D6-71B575736D1B}"/>
              </a:ext>
            </a:extLst>
          </p:cNvPr>
          <p:cNvSpPr txBox="1"/>
          <p:nvPr/>
        </p:nvSpPr>
        <p:spPr>
          <a:xfrm>
            <a:off x="7332343" y="6468896"/>
            <a:ext cx="181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Industry Statistics: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37B71D-55E2-4E76-9E2A-96109BE6B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96540"/>
            <a:ext cx="6590581" cy="527246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49A2A5C-7102-4EC1-9963-D1315D8202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90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607"/>
    </mc:Choice>
    <mc:Fallback>
      <p:transition spd="slow" advTm="32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1670" y="861957"/>
            <a:ext cx="8229600" cy="916230"/>
          </a:xfrm>
        </p:spPr>
        <p:txBody>
          <a:bodyPr>
            <a:normAutofit/>
          </a:bodyPr>
          <a:lstStyle/>
          <a:p>
            <a:r>
              <a:rPr lang="en-US" sz="2400" dirty="0"/>
              <a:t>Covid-19 Impact – Low Flight Volume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17C0BC9-43E4-43D2-BA78-F5AA798F88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09870" y="2360065"/>
            <a:ext cx="2434129" cy="303505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Since the early 2000s, the number of flights increased from 23.8 to 38.9 million yearly by 2019. For the year 2020, roughly </a:t>
            </a:r>
            <a:r>
              <a:rPr lang="en-US" sz="1800" u="sng" dirty="0">
                <a:solidFill>
                  <a:schemeClr val="tx2">
                    <a:lumMod val="50000"/>
                  </a:schemeClr>
                </a:solidFill>
              </a:rPr>
              <a:t>40.3 million </a:t>
            </a:r>
            <a:r>
              <a:rPr lang="en-US" sz="1800" dirty="0"/>
              <a:t>flights were scheduled however, only </a:t>
            </a:r>
            <a:r>
              <a:rPr lang="en-US" sz="1800" u="sng" dirty="0">
                <a:solidFill>
                  <a:schemeClr val="tx2">
                    <a:lumMod val="50000"/>
                  </a:schemeClr>
                </a:solidFill>
              </a:rPr>
              <a:t>16.9 million flights took off</a:t>
            </a:r>
            <a:r>
              <a:rPr lang="en-US" sz="1800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B8AB0B-BE67-497B-B0D6-71B575736D1B}"/>
              </a:ext>
            </a:extLst>
          </p:cNvPr>
          <p:cNvSpPr txBox="1"/>
          <p:nvPr/>
        </p:nvSpPr>
        <p:spPr>
          <a:xfrm>
            <a:off x="7332343" y="6468896"/>
            <a:ext cx="181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Industry Statistics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EDF298-97D3-4A45-87C1-A5963CBFB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96540"/>
            <a:ext cx="6576825" cy="526146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BF3B8B6-EA80-4AAC-BF14-510B046BBD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38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752"/>
    </mc:Choice>
    <mc:Fallback>
      <p:transition spd="slow" advTm="287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1670" y="861957"/>
            <a:ext cx="8229600" cy="916230"/>
          </a:xfrm>
        </p:spPr>
        <p:txBody>
          <a:bodyPr>
            <a:normAutofit/>
          </a:bodyPr>
          <a:lstStyle/>
          <a:p>
            <a:r>
              <a:rPr lang="en-US" sz="2400" dirty="0"/>
              <a:t>Covid-19 Impact – Heavy Loss in 2020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17C0BC9-43E4-43D2-BA78-F5AA798F88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136027" y="1709986"/>
            <a:ext cx="2172331" cy="33595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For the year 2020, the profit of </a:t>
            </a:r>
            <a:r>
              <a:rPr lang="en-US" sz="1800" u="sng" dirty="0">
                <a:solidFill>
                  <a:schemeClr val="tx2">
                    <a:lumMod val="50000"/>
                  </a:schemeClr>
                </a:solidFill>
              </a:rPr>
              <a:t>$29 billion</a:t>
            </a:r>
            <a:r>
              <a:rPr lang="en-US" sz="1800" dirty="0"/>
              <a:t> was forecasted however, due to covid-19, airline industry incurred a massive </a:t>
            </a:r>
            <a:r>
              <a:rPr lang="en-US" sz="1800" u="sng" dirty="0">
                <a:solidFill>
                  <a:schemeClr val="tx2">
                    <a:lumMod val="50000"/>
                  </a:schemeClr>
                </a:solidFill>
              </a:rPr>
              <a:t>loss of $119 billion</a:t>
            </a:r>
            <a:r>
              <a:rPr lang="en-US" sz="1800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B8AB0B-BE67-497B-B0D6-71B575736D1B}"/>
              </a:ext>
            </a:extLst>
          </p:cNvPr>
          <p:cNvSpPr txBox="1"/>
          <p:nvPr/>
        </p:nvSpPr>
        <p:spPr>
          <a:xfrm>
            <a:off x="7332343" y="6468896"/>
            <a:ext cx="181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Industry Statistics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94861F-7E49-4676-A42F-13B16339F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924" y="1739422"/>
            <a:ext cx="1605103" cy="51185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A4C3A0-3D45-4B1A-AA73-7DACC5DED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1739422"/>
            <a:ext cx="5488229" cy="5118578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CB07D16-9546-41DA-B013-7AA763FE63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55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275"/>
    </mc:Choice>
    <mc:Fallback>
      <p:transition spd="slow" advTm="342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A89B36B4-B763-4430-A290-5071070EB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96539"/>
            <a:ext cx="5640935" cy="527246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1670" y="861957"/>
            <a:ext cx="8229600" cy="916230"/>
          </a:xfrm>
        </p:spPr>
        <p:txBody>
          <a:bodyPr>
            <a:normAutofit/>
          </a:bodyPr>
          <a:lstStyle/>
          <a:p>
            <a:r>
              <a:rPr lang="en-US" sz="2400" dirty="0"/>
              <a:t>Safety Concern Answer – Safest Mode of Transport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17C0BC9-43E4-43D2-BA78-F5AA798F88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57165" y="1809143"/>
            <a:ext cx="2172331" cy="33595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Compared to other modes of transportation, the aviation industry has an average </a:t>
            </a:r>
            <a:r>
              <a:rPr lang="en-US" sz="1800" u="sng" dirty="0">
                <a:solidFill>
                  <a:schemeClr val="tx2">
                    <a:lumMod val="50000"/>
                  </a:schemeClr>
                </a:solidFill>
              </a:rPr>
              <a:t>death rate of 0.003 per 100,000,000 </a:t>
            </a:r>
            <a:r>
              <a:rPr lang="en-US" sz="1800" dirty="0"/>
              <a:t>passenger miles for the period 2007-2019.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B8AB0B-BE67-497B-B0D6-71B575736D1B}"/>
              </a:ext>
            </a:extLst>
          </p:cNvPr>
          <p:cNvSpPr txBox="1"/>
          <p:nvPr/>
        </p:nvSpPr>
        <p:spPr>
          <a:xfrm>
            <a:off x="7332343" y="6468896"/>
            <a:ext cx="181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Industry Statistics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D7D7D51-9C4F-4840-84C6-A4B6E2992C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0496" y="3439636"/>
            <a:ext cx="763525" cy="59897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8C030F9-9702-4AA7-A2C1-85195381BF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080" y="3315209"/>
            <a:ext cx="558847" cy="53888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39561C5-FC94-44F3-89DD-3C67F8BE2E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881" y="6322561"/>
            <a:ext cx="577381" cy="53888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9959FC2-A3EC-49FC-BDC3-7DF9BD92F3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8452" y="6272894"/>
            <a:ext cx="387614" cy="484518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3135E16-41C4-4D3A-829A-95352529C9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91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664"/>
    </mc:Choice>
    <mc:Fallback>
      <p:transition spd="slow" advTm="306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861957"/>
            <a:ext cx="8831270" cy="916230"/>
          </a:xfrm>
        </p:spPr>
        <p:txBody>
          <a:bodyPr>
            <a:normAutofit/>
          </a:bodyPr>
          <a:lstStyle/>
          <a:p>
            <a:r>
              <a:rPr lang="en-US" sz="2400" dirty="0"/>
              <a:t>Safety Concern Answer – Less fatalities compared to other modes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17C0BC9-43E4-43D2-BA78-F5AA798F88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57165" y="1809143"/>
            <a:ext cx="2172331" cy="33595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From 2000 through 2019 airline industry contributed to </a:t>
            </a:r>
            <a:r>
              <a:rPr lang="en-US" sz="1800" u="sng" dirty="0">
                <a:solidFill>
                  <a:schemeClr val="tx2">
                    <a:lumMod val="75000"/>
                  </a:schemeClr>
                </a:solidFill>
              </a:rPr>
              <a:t>1.39% of fatalities</a:t>
            </a:r>
            <a:r>
              <a:rPr lang="en-US" sz="1800" dirty="0"/>
              <a:t> as opposed to </a:t>
            </a:r>
            <a:r>
              <a:rPr lang="en-US" sz="1800" u="sng" dirty="0">
                <a:solidFill>
                  <a:schemeClr val="tx2">
                    <a:lumMod val="75000"/>
                  </a:schemeClr>
                </a:solidFill>
              </a:rPr>
              <a:t>94.6% by Road</a:t>
            </a:r>
            <a:r>
              <a:rPr lang="en-US" sz="1800" dirty="0"/>
              <a:t>, 1.94% by water, and 2.03% by Railroad.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B8AB0B-BE67-497B-B0D6-71B575736D1B}"/>
              </a:ext>
            </a:extLst>
          </p:cNvPr>
          <p:cNvSpPr txBox="1"/>
          <p:nvPr/>
        </p:nvSpPr>
        <p:spPr>
          <a:xfrm>
            <a:off x="7332343" y="6468896"/>
            <a:ext cx="181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Industry Statistics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450834-356D-4F4B-BF57-DAB1E989E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48292"/>
            <a:ext cx="5802790" cy="5208358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38643696-F849-4ECD-8BE5-E91A08F259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97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87"/>
    </mc:Choice>
    <mc:Fallback>
      <p:transition spd="slow" advTm="203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9150" y="861957"/>
            <a:ext cx="8840420" cy="916230"/>
          </a:xfrm>
        </p:spPr>
        <p:txBody>
          <a:bodyPr>
            <a:normAutofit/>
          </a:bodyPr>
          <a:lstStyle/>
          <a:p>
            <a:r>
              <a:rPr lang="en-US" sz="2200" dirty="0"/>
              <a:t>Fatal Road Accidents in U.S.(2005-2019)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5DCC7E-E5C6-421D-AEAB-3DC61DAD44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22DA2DC-0E56-4CCC-96DD-BF218F55E2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FF9071-09D6-4F7F-AC4D-C7F5A8D773E3}"/>
              </a:ext>
            </a:extLst>
          </p:cNvPr>
          <p:cNvSpPr txBox="1"/>
          <p:nvPr/>
        </p:nvSpPr>
        <p:spPr>
          <a:xfrm>
            <a:off x="7253100" y="6442536"/>
            <a:ext cx="181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Airlines for America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BB8F930B-1C29-43B9-B0FD-50D453A97880}"/>
              </a:ext>
            </a:extLst>
          </p:cNvPr>
          <p:cNvSpPr txBox="1">
            <a:spLocks/>
          </p:cNvSpPr>
          <p:nvPr/>
        </p:nvSpPr>
        <p:spPr>
          <a:xfrm>
            <a:off x="7332342" y="2360065"/>
            <a:ext cx="1811657" cy="30350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600" dirty="0"/>
              <a:t>On an average 33,387 fatal road accidents happened in U.S. in the period 2005-2019 per year.</a:t>
            </a:r>
          </a:p>
          <a:p>
            <a:pPr marL="0" indent="0">
              <a:buFont typeface="Arial" pitchFamily="34" charset="0"/>
              <a:buNone/>
            </a:pPr>
            <a:endParaRPr lang="en-US" sz="1600" dirty="0"/>
          </a:p>
          <a:p>
            <a:pPr marL="0" indent="0">
              <a:buFont typeface="Arial" pitchFamily="34" charset="0"/>
              <a:buNone/>
            </a:pPr>
            <a:r>
              <a:rPr lang="en-US" sz="1600" dirty="0"/>
              <a:t>While Air-travel has only 0.95 fatal accidents per year with U.S. operators.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9BE86D-D73F-49FB-BFDE-BB53E8241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81981"/>
            <a:ext cx="7253100" cy="5296929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D579509-B687-4BC2-B85C-16922BB91B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001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661"/>
    </mc:Choice>
    <mc:Fallback>
      <p:transition spd="slow" advTm="316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138425"/>
            <a:ext cx="8831270" cy="458115"/>
          </a:xfrm>
        </p:spPr>
        <p:txBody>
          <a:bodyPr>
            <a:normAutofit/>
          </a:bodyPr>
          <a:lstStyle/>
          <a:p>
            <a:r>
              <a:rPr lang="en-US" sz="2400" dirty="0"/>
              <a:t>Safety Concern Answer – Fatalities Worldwide(2000-2020)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22DA2DC-0E56-4CCC-96DD-BF218F55E2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17C0BC9-43E4-43D2-BA78-F5AA798F88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62332" y="1949935"/>
            <a:ext cx="2251692" cy="42277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On average, </a:t>
            </a:r>
            <a:r>
              <a:rPr lang="en-US" sz="1800" u="sng" dirty="0">
                <a:solidFill>
                  <a:schemeClr val="tx2">
                    <a:lumMod val="75000"/>
                  </a:schemeClr>
                </a:solidFill>
              </a:rPr>
              <a:t>956 fatalities in airline </a:t>
            </a:r>
            <a:r>
              <a:rPr lang="en-US" sz="1800" dirty="0"/>
              <a:t>accidents as compared to </a:t>
            </a:r>
            <a:r>
              <a:rPr lang="en-US" sz="1800" u="sng" dirty="0">
                <a:solidFill>
                  <a:schemeClr val="tx2">
                    <a:lumMod val="75000"/>
                  </a:schemeClr>
                </a:solidFill>
              </a:rPr>
              <a:t>33,000 average road accidents</a:t>
            </a:r>
            <a:r>
              <a:rPr lang="en-US" sz="1800" dirty="0"/>
              <a:t> in the United States in the past 20 years. In past 20 year accident number came down by 35.3%.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51AD4A2-4A0F-4C57-A46E-2AF7C8041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01950"/>
            <a:ext cx="6892307" cy="49560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8B8AB0B-BE67-497B-B0D6-71B575736D1B}"/>
              </a:ext>
            </a:extLst>
          </p:cNvPr>
          <p:cNvSpPr txBox="1"/>
          <p:nvPr/>
        </p:nvSpPr>
        <p:spPr>
          <a:xfrm>
            <a:off x="7332343" y="6468896"/>
            <a:ext cx="1811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Bureau of Aircraft Accident Archives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2538466-C76D-48FD-98E5-466339CFB8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952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486"/>
    </mc:Choice>
    <mc:Fallback>
      <p:transition spd="slow" advTm="314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852</TotalTime>
  <Words>696</Words>
  <Application>Microsoft Office PowerPoint</Application>
  <PresentationFormat>On-screen Show (4:3)</PresentationFormat>
  <Paragraphs>50</Paragraphs>
  <Slides>12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Times New Roman</vt:lpstr>
      <vt:lpstr>Office Theme</vt:lpstr>
      <vt:lpstr>Airline Safety Concerns &amp; Covid-19 Impacts</vt:lpstr>
      <vt:lpstr>Overview</vt:lpstr>
      <vt:lpstr>Covid-19 Impact – Low Passenger Volume</vt:lpstr>
      <vt:lpstr>Covid-19 Impact – Low Flight Volume</vt:lpstr>
      <vt:lpstr>Covid-19 Impact – Heavy Loss in 2020</vt:lpstr>
      <vt:lpstr>Safety Concern Answer – Safest Mode of Transport</vt:lpstr>
      <vt:lpstr>Safety Concern Answer – Less fatalities compared to other modes</vt:lpstr>
      <vt:lpstr>Fatal Road Accidents in U.S.(2005-2019)</vt:lpstr>
      <vt:lpstr>Safety Concern Answer – Fatalities Worldwide(2000-2020)</vt:lpstr>
      <vt:lpstr>Conclusion:</vt:lpstr>
      <vt:lpstr>Sources</vt:lpstr>
      <vt:lpstr>Thank You !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Sanjay Sanjay</cp:lastModifiedBy>
  <cp:revision>113</cp:revision>
  <dcterms:created xsi:type="dcterms:W3CDTF">2013-08-21T19:17:07Z</dcterms:created>
  <dcterms:modified xsi:type="dcterms:W3CDTF">2021-06-01T01:29:36Z</dcterms:modified>
</cp:coreProperties>
</file>